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62" r:id="rId2"/>
    <p:sldId id="260" r:id="rId3"/>
    <p:sldId id="263" r:id="rId4"/>
    <p:sldId id="258" r:id="rId5"/>
    <p:sldId id="261" r:id="rId6"/>
    <p:sldId id="266" r:id="rId7"/>
    <p:sldId id="267" r:id="rId8"/>
    <p:sldId id="269" r:id="rId9"/>
    <p:sldId id="283" r:id="rId10"/>
    <p:sldId id="277" r:id="rId11"/>
    <p:sldId id="289" r:id="rId12"/>
    <p:sldId id="281" r:id="rId13"/>
    <p:sldId id="285" r:id="rId14"/>
    <p:sldId id="28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5E0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187" autoAdjust="0"/>
    <p:restoredTop sz="94660"/>
  </p:normalViewPr>
  <p:slideViewPr>
    <p:cSldViewPr>
      <p:cViewPr varScale="1">
        <p:scale>
          <a:sx n="69" d="100"/>
          <a:sy n="69" d="100"/>
        </p:scale>
        <p:origin x="-1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0B5F7-126D-4CE8-A3EE-95B38F01C8EB}" type="datetimeFigureOut">
              <a:rPr lang="ru-RU" smtClean="0"/>
              <a:pPr/>
              <a:t>19.03.2002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5A136-4561-4D71-93F4-3784886E7D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0B4A-9C1E-4DD6-ACD7-541FB7668F07}" type="datetimeFigureOut">
              <a:rPr lang="ru-RU" smtClean="0"/>
              <a:pPr/>
              <a:t>19.03.2002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2461-7E8F-4357-912B-2CAD5D544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0B4A-9C1E-4DD6-ACD7-541FB7668F07}" type="datetimeFigureOut">
              <a:rPr lang="ru-RU" smtClean="0"/>
              <a:pPr/>
              <a:t>19.03.2002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2461-7E8F-4357-912B-2CAD5D544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0B4A-9C1E-4DD6-ACD7-541FB7668F07}" type="datetimeFigureOut">
              <a:rPr lang="ru-RU" smtClean="0"/>
              <a:pPr/>
              <a:t>19.03.2002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2461-7E8F-4357-912B-2CAD5D544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0B4A-9C1E-4DD6-ACD7-541FB7668F07}" type="datetimeFigureOut">
              <a:rPr lang="ru-RU" smtClean="0"/>
              <a:pPr/>
              <a:t>19.03.2002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2461-7E8F-4357-912B-2CAD5D544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0B4A-9C1E-4DD6-ACD7-541FB7668F07}" type="datetimeFigureOut">
              <a:rPr lang="ru-RU" smtClean="0"/>
              <a:pPr/>
              <a:t>19.03.2002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2461-7E8F-4357-912B-2CAD5D544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0B4A-9C1E-4DD6-ACD7-541FB7668F07}" type="datetimeFigureOut">
              <a:rPr lang="ru-RU" smtClean="0"/>
              <a:pPr/>
              <a:t>19.03.2002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2461-7E8F-4357-912B-2CAD5D544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0B4A-9C1E-4DD6-ACD7-541FB7668F07}" type="datetimeFigureOut">
              <a:rPr lang="ru-RU" smtClean="0"/>
              <a:pPr/>
              <a:t>19.03.2002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2461-7E8F-4357-912B-2CAD5D544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0B4A-9C1E-4DD6-ACD7-541FB7668F07}" type="datetimeFigureOut">
              <a:rPr lang="ru-RU" smtClean="0"/>
              <a:pPr/>
              <a:t>19.03.2002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2461-7E8F-4357-912B-2CAD5D544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0B4A-9C1E-4DD6-ACD7-541FB7668F07}" type="datetimeFigureOut">
              <a:rPr lang="ru-RU" smtClean="0"/>
              <a:pPr/>
              <a:t>19.03.2002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2461-7E8F-4357-912B-2CAD5D544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0B4A-9C1E-4DD6-ACD7-541FB7668F07}" type="datetimeFigureOut">
              <a:rPr lang="ru-RU" smtClean="0"/>
              <a:pPr/>
              <a:t>19.03.2002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2461-7E8F-4357-912B-2CAD5D544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0B4A-9C1E-4DD6-ACD7-541FB7668F07}" type="datetimeFigureOut">
              <a:rPr lang="ru-RU" smtClean="0"/>
              <a:pPr/>
              <a:t>19.03.2002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2461-7E8F-4357-912B-2CAD5D544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90B4A-9C1E-4DD6-ACD7-541FB7668F07}" type="datetimeFigureOut">
              <a:rPr lang="ru-RU" smtClean="0"/>
              <a:pPr/>
              <a:t>19.03.2002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C2461-7E8F-4357-912B-2CAD5D544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728" y="1926540"/>
            <a:ext cx="8621909" cy="2946078"/>
          </a:xfrm>
          <a:prstGeom prst="rect">
            <a:avLst/>
          </a:prstGeom>
        </p:spPr>
        <p:txBody>
          <a:bodyPr wrap="square" lIns="82945" tIns="41473" rIns="82945" bIns="41473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ru-RU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Трудных наук нет, есть только трудные изложения!</a:t>
            </a:r>
          </a:p>
          <a:p>
            <a:pPr algn="ctr">
              <a:lnSpc>
                <a:spcPct val="150000"/>
              </a:lnSpc>
            </a:pPr>
            <a:r>
              <a:rPr lang="ru-RU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             </a:t>
            </a:r>
            <a:r>
              <a:rPr lang="ru-RU" sz="4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А.Герцен</a:t>
            </a:r>
            <a:r>
              <a:rPr lang="ru-RU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4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8" descr="https://www.pngarts.com/files/2/Black-Frame-PNG-Pictur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406075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8" descr="https://www.pngarts.com/files/2/Black-Frame-PNG-Pictur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Равнобедренный треугольник 6"/>
          <p:cNvSpPr/>
          <p:nvPr/>
        </p:nvSpPr>
        <p:spPr>
          <a:xfrm rot="16200000">
            <a:off x="571472" y="2000240"/>
            <a:ext cx="2857520" cy="2286016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214678" y="3214686"/>
            <a:ext cx="3929090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3821901" y="2393149"/>
            <a:ext cx="928694" cy="7143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4679157" y="2464587"/>
            <a:ext cx="928694" cy="7143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V="1">
            <a:off x="5357818" y="3429000"/>
            <a:ext cx="1071570" cy="64294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V="1">
            <a:off x="3714744" y="3429000"/>
            <a:ext cx="1071570" cy="64294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7286644" y="2071678"/>
            <a:ext cx="1285884" cy="23574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5464975" y="2393149"/>
            <a:ext cx="928694" cy="7143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6322231" y="2393149"/>
            <a:ext cx="928694" cy="7143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V="1">
            <a:off x="4572000" y="3429000"/>
            <a:ext cx="1071570" cy="64294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 flipV="1">
            <a:off x="6215074" y="3429000"/>
            <a:ext cx="1071570" cy="64294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19714454">
            <a:off x="844299" y="2030895"/>
            <a:ext cx="2227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Вопрос темы</a:t>
            </a:r>
            <a:endParaRPr lang="ru-RU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3571868" y="1571612"/>
            <a:ext cx="428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Основные понятия темы</a:t>
            </a:r>
            <a:endParaRPr lang="ru-RU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3786182" y="4500570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Суть понятия</a:t>
            </a:r>
            <a:endParaRPr lang="ru-RU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7215206" y="2285992"/>
            <a:ext cx="22145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Ответ на</a:t>
            </a:r>
          </a:p>
          <a:p>
            <a:r>
              <a:rPr lang="ru-RU" sz="2800" dirty="0" smtClean="0"/>
              <a:t> вопрос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8" descr="https://www.pngarts.com/files/2/Black-Frame-PNG-Pictur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Равнобедренный треугольник 6"/>
          <p:cNvSpPr/>
          <p:nvPr/>
        </p:nvSpPr>
        <p:spPr>
          <a:xfrm rot="16200000">
            <a:off x="571472" y="2000240"/>
            <a:ext cx="2857520" cy="2286016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214678" y="3214686"/>
            <a:ext cx="3929090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3643306" y="1571612"/>
            <a:ext cx="1928826" cy="135732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4536281" y="1464455"/>
            <a:ext cx="2071702" cy="15716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V="1">
            <a:off x="5250661" y="3536157"/>
            <a:ext cx="1643074" cy="10001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V="1">
            <a:off x="3536149" y="3607595"/>
            <a:ext cx="1928826" cy="11430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7429520" y="2071678"/>
            <a:ext cx="1285884" cy="23574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5393537" y="1607331"/>
            <a:ext cx="1785950" cy="142876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6322231" y="1821645"/>
            <a:ext cx="1500198" cy="128588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V="1">
            <a:off x="4464843" y="3536157"/>
            <a:ext cx="1643074" cy="10001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 flipV="1">
            <a:off x="6036479" y="3607595"/>
            <a:ext cx="1928826" cy="11430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19714454">
            <a:off x="1196242" y="2377131"/>
            <a:ext cx="22275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Что такое причастие</a:t>
            </a:r>
            <a:endParaRPr lang="ru-RU" sz="2400" dirty="0"/>
          </a:p>
        </p:txBody>
      </p:sp>
      <p:sp>
        <p:nvSpPr>
          <p:cNvPr id="20" name="TextBox 19"/>
          <p:cNvSpPr txBox="1"/>
          <p:nvPr/>
        </p:nvSpPr>
        <p:spPr>
          <a:xfrm rot="18311420">
            <a:off x="2612986" y="1309486"/>
            <a:ext cx="4286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Особая форма глагола</a:t>
            </a:r>
            <a:endParaRPr lang="ru-RU" sz="2000" dirty="0"/>
          </a:p>
        </p:txBody>
      </p:sp>
      <p:sp>
        <p:nvSpPr>
          <p:cNvPr id="21" name="TextBox 20"/>
          <p:cNvSpPr txBox="1"/>
          <p:nvPr/>
        </p:nvSpPr>
        <p:spPr>
          <a:xfrm rot="18368545">
            <a:off x="3436806" y="979524"/>
            <a:ext cx="4929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Имеет признаки глагола</a:t>
            </a:r>
            <a:endParaRPr lang="ru-RU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7429520" y="2285992"/>
            <a:ext cx="1285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Особая форма глагола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 rot="3643990">
            <a:off x="2549450" y="4806960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Образовано от глагола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 rot="3646238">
            <a:off x="3879133" y="4072686"/>
            <a:ext cx="25003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Вид, возвратность, время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 rot="18471735">
            <a:off x="4645588" y="1684747"/>
            <a:ext cx="3333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Признаки прилагательного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 rot="3543075">
            <a:off x="4672347" y="4078548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Род, число, падеж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 rot="18462823">
            <a:off x="5126533" y="1241554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Специальные суффиксы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 rot="3512252">
            <a:off x="5181820" y="4531254"/>
            <a:ext cx="3786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Ащ,ящ,ущ,ющ,ом,ем</a:t>
            </a:r>
            <a:r>
              <a:rPr lang="ru-RU" dirty="0" smtClean="0"/>
              <a:t>, </a:t>
            </a:r>
            <a:r>
              <a:rPr lang="ru-RU" dirty="0" err="1" smtClean="0"/>
              <a:t>им,вш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ш,нн,енн,т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www.pngarts.com/files/2/Black-Frame-PNG-Pictur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71472" y="0"/>
            <a:ext cx="828680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b="1" dirty="0" smtClean="0"/>
          </a:p>
          <a:p>
            <a:r>
              <a:rPr lang="ru-RU" sz="3200" b="1" dirty="0" smtClean="0"/>
              <a:t>Схемы </a:t>
            </a:r>
            <a:r>
              <a:rPr lang="ru-RU" sz="3200" b="1" dirty="0" err="1" smtClean="0"/>
              <a:t>Фишбоун</a:t>
            </a:r>
            <a:r>
              <a:rPr lang="ru-RU" sz="3200" b="1" dirty="0" smtClean="0"/>
              <a:t> дают возможность:</a:t>
            </a:r>
          </a:p>
          <a:p>
            <a:endParaRPr lang="ru-RU" sz="3200" b="1" dirty="0" smtClean="0"/>
          </a:p>
          <a:p>
            <a:pPr>
              <a:buFont typeface="Wingdings" pitchFamily="2" charset="2"/>
              <a:buChar char="§"/>
            </a:pPr>
            <a:r>
              <a:rPr lang="ru-RU" sz="3200" dirty="0" smtClean="0"/>
              <a:t>Организовать работу в парах или группах;</a:t>
            </a:r>
          </a:p>
          <a:p>
            <a:pPr>
              <a:buFont typeface="Wingdings" pitchFamily="2" charset="2"/>
              <a:buChar char="§"/>
            </a:pPr>
            <a:r>
              <a:rPr lang="ru-RU" sz="3200" dirty="0" smtClean="0"/>
              <a:t>Развивать критическое мышление;</a:t>
            </a:r>
          </a:p>
          <a:p>
            <a:pPr>
              <a:buFont typeface="Wingdings" pitchFamily="2" charset="2"/>
              <a:buChar char="§"/>
            </a:pPr>
            <a:r>
              <a:rPr lang="ru-RU" sz="3200" dirty="0" smtClean="0"/>
              <a:t>Визуализировать взаимосвязи между причинами и следствиями;</a:t>
            </a:r>
          </a:p>
          <a:p>
            <a:pPr>
              <a:buFont typeface="Wingdings" pitchFamily="2" charset="2"/>
              <a:buChar char="§"/>
            </a:pPr>
            <a:r>
              <a:rPr lang="ru-RU" sz="3200" dirty="0" smtClean="0"/>
              <a:t>Извлекать необходимую информацию;</a:t>
            </a:r>
          </a:p>
          <a:p>
            <a:pPr>
              <a:buFont typeface="Wingdings" pitchFamily="2" charset="2"/>
              <a:buChar char="§"/>
            </a:pPr>
            <a:r>
              <a:rPr lang="ru-RU" sz="3200" dirty="0" smtClean="0"/>
              <a:t>Осуществлять исследовательскую деятельность.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https://www.pngarts.com/files/2/Black-Frame-PNG-Pictur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785918" y="1785926"/>
            <a:ext cx="64294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Налови мне рыбы-</a:t>
            </a:r>
          </a:p>
          <a:p>
            <a:r>
              <a:rPr lang="ru-RU" sz="4000" dirty="0" smtClean="0"/>
              <a:t>И я буду сыт сегодня,</a:t>
            </a:r>
          </a:p>
          <a:p>
            <a:r>
              <a:rPr lang="ru-RU" sz="4000" dirty="0" smtClean="0"/>
              <a:t>Научи меня ловить рыбу-</a:t>
            </a:r>
          </a:p>
          <a:p>
            <a:r>
              <a:rPr lang="ru-RU" sz="4000" dirty="0" smtClean="0"/>
              <a:t>Так я буду сыт до конца жизни.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428736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</a:t>
            </a:r>
            <a:r>
              <a:rPr lang="ru-RU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</a:t>
            </a:r>
            <a:endParaRPr lang="ru-RU" sz="60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8" descr="https://www.pngarts.com/files/2/Black-Frame-PNG-Pictur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lubersch53.edumsko.ru/uploads/2000/1942/section/119822/novosti/2018/noyabr__2018/pelikan_0.jpg?15422385900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500042"/>
            <a:ext cx="4000528" cy="5915020"/>
          </a:xfrm>
          <a:prstGeom prst="rect">
            <a:avLst/>
          </a:prstGeom>
          <a:noFill/>
        </p:spPr>
      </p:pic>
      <p:pic>
        <p:nvPicPr>
          <p:cNvPr id="6" name="Picture 8" descr="https://www.pngarts.com/files/2/Black-Frame-PNG-Pictur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5357850" cy="6143644"/>
          </a:xfrm>
        </p:spPr>
        <p:txBody>
          <a:bodyPr>
            <a:normAutofit fontScale="90000"/>
          </a:bodyPr>
          <a:lstStyle/>
          <a:p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2000" dirty="0" smtClean="0"/>
              <a:t>Победители конкурса есть в разных частях России. Список уже большой, включающий в себя Калининград, Челябинск, Армавир и даже Нурлат, находящийся в Татарстане, а также множество других городов. Все этого говорит о том, что учителя из любого уголка страны могут составить конкуренцию московским педагогам. Это же касается и предметных дисциплин. Среди победителей есть как математики с химиками и физиками, так и филологи с биологами, обществоведами и учителями музыки. Все они говорят, что даже без победы участие в этом конкурсе полезно — оно дает профессиональный рост, что не так просто получить даже из самой качественной методической литературы. Победа в конкурсе лишь является частью процесса становления педагога, говорящая о том, что учитель уже стал хорошим профессионалом.</a:t>
            </a:r>
            <a:br>
              <a:rPr lang="ru-RU" sz="20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40555973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cdn.pixabay.com/photo/2014/04/03/00/29/exclamation-mark-308416_64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8030" y="750701"/>
            <a:ext cx="5529600" cy="5521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https://www.pngarts.com/files/2/Black-Frame-PNG-Pictur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43999" cy="68579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7254004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ds04.infourok.ru/uploads/ex/124b/0009e9d2-27645bd3/2/640/img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608015"/>
          </a:xfrm>
          <a:prstGeom prst="rect">
            <a:avLst/>
          </a:prstGeom>
          <a:noFill/>
        </p:spPr>
      </p:pic>
      <p:pic>
        <p:nvPicPr>
          <p:cNvPr id="6" name="Picture 8" descr="https://www.pngarts.com/files/2/Black-Frame-PNG-Pictur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37432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Соотношение людей с разными видами памяти: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аудиалы</a:t>
            </a:r>
            <a:r>
              <a:rPr lang="ru-RU" dirty="0" smtClean="0"/>
              <a:t> и </a:t>
            </a:r>
            <a:r>
              <a:rPr lang="ru-RU" dirty="0" err="1" smtClean="0"/>
              <a:t>кинестетики</a:t>
            </a:r>
            <a:r>
              <a:rPr lang="ru-RU" dirty="0" smtClean="0"/>
              <a:t>- 20%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визуалы-80%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Picture 8" descr="https://www.pngarts.com/files/2/Black-Frame-PNG-Pictur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518297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214554"/>
            <a:ext cx="8215306" cy="1143000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 Black" pitchFamily="34" charset="0"/>
              </a:rPr>
              <a:t>Fishbone </a:t>
            </a:r>
            <a:r>
              <a:rPr lang="en-US" sz="5400" dirty="0" smtClean="0">
                <a:effectLst/>
                <a:latin typeface="Arial Black" pitchFamily="34" charset="0"/>
              </a:rPr>
              <a:t/>
            </a:r>
            <a:br>
              <a:rPr lang="en-US" sz="5400" dirty="0" smtClean="0">
                <a:effectLst/>
                <a:latin typeface="Arial Black" pitchFamily="34" charset="0"/>
              </a:rPr>
            </a:br>
            <a:r>
              <a:rPr lang="ru-RU" sz="5400" dirty="0" smtClean="0">
                <a:effectLst/>
                <a:latin typeface="Arial Black" pitchFamily="34" charset="0"/>
              </a:rPr>
              <a:t>как метод           визуализации знаний</a:t>
            </a:r>
            <a:endParaRPr lang="ru-RU" sz="5400" dirty="0">
              <a:effectLst/>
              <a:latin typeface="Arial Black" pitchFamily="34" charset="0"/>
            </a:endParaRPr>
          </a:p>
        </p:txBody>
      </p:sp>
      <p:pic>
        <p:nvPicPr>
          <p:cNvPr id="4" name="Picture 8" descr="https://www.pngarts.com/files/2/Black-Frame-PNG-Pictur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https://www.pngarts.com/files/2/Black-Frame-PNG-Pictur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 Black" pitchFamily="34" charset="0"/>
              </a:rPr>
              <a:t>Fishbone</a:t>
            </a:r>
            <a:endParaRPr lang="ru-RU" sz="6600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643050"/>
            <a:ext cx="7400948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Дословно он переводится с английского как «Рыбная кость» или «Скелет рыбы» и направлен на развитие критического мышления учащихся в наглядно-содержательной форме</a:t>
            </a:r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/>
        </p:nvSpPr>
        <p:spPr>
          <a:xfrm>
            <a:off x="457200" y="28575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ttps://www.pngarts.com/files/2/Black-Frame-PNG-Pictur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6248" y="857232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Схемы «</a:t>
            </a:r>
            <a:r>
              <a:rPr lang="ru-RU" dirty="0" err="1" smtClean="0"/>
              <a:t>Фишбоун</a:t>
            </a:r>
            <a:r>
              <a:rPr lang="ru-RU" dirty="0" smtClean="0"/>
              <a:t>» были придуманы японским профессором Кауро </a:t>
            </a:r>
            <a:r>
              <a:rPr lang="ru-RU" dirty="0" err="1" smtClean="0"/>
              <a:t>Ишикава</a:t>
            </a:r>
            <a:r>
              <a:rPr lang="ru-RU" dirty="0" smtClean="0"/>
              <a:t> в 60-х годах, поэтому часто называются диаграммы </a:t>
            </a:r>
            <a:r>
              <a:rPr lang="ru-RU" dirty="0" err="1" smtClean="0"/>
              <a:t>Ишикава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1268" name="Picture 4" descr="https://eriskusnadi.files.wordpress.com/2012/09/kaoru-ishikawa.jpg?w=49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85728"/>
            <a:ext cx="3214710" cy="39540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8" descr="https://www.pngarts.com/files/2/Black-Frame-PNG-Pictur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57158" y="1071546"/>
            <a:ext cx="3143272" cy="48936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Голова рыбы- формулировка проблемы</a:t>
            </a:r>
          </a:p>
          <a:p>
            <a:endParaRPr lang="ru-RU" sz="2400" dirty="0" smtClean="0"/>
          </a:p>
          <a:p>
            <a:r>
              <a:rPr lang="ru-RU" sz="2400" dirty="0" smtClean="0"/>
              <a:t>Хвост рыбы- вывод</a:t>
            </a:r>
          </a:p>
          <a:p>
            <a:endParaRPr lang="ru-RU" sz="2400" dirty="0" smtClean="0"/>
          </a:p>
          <a:p>
            <a:r>
              <a:rPr lang="ru-RU" sz="2400" dirty="0" smtClean="0"/>
              <a:t>Верхние кости-причины проблемы</a:t>
            </a:r>
          </a:p>
          <a:p>
            <a:endParaRPr lang="ru-RU" sz="2400" dirty="0" smtClean="0"/>
          </a:p>
          <a:p>
            <a:r>
              <a:rPr lang="ru-RU" sz="2400" dirty="0" smtClean="0"/>
              <a:t>Нижние кости- факты и/или аргументы, подтверждающие причину проблемы.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643174" y="285728"/>
            <a:ext cx="5500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Как это работает?</a:t>
            </a:r>
            <a:endParaRPr lang="ru-RU" sz="4800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 rot="16200000">
            <a:off x="3464711" y="1750207"/>
            <a:ext cx="1857388" cy="1500198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stCxn id="6" idx="3"/>
          </p:cNvCxnSpPr>
          <p:nvPr/>
        </p:nvCxnSpPr>
        <p:spPr>
          <a:xfrm>
            <a:off x="5143504" y="2500306"/>
            <a:ext cx="2500330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5607851" y="1678769"/>
            <a:ext cx="928694" cy="7143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6536545" y="1678769"/>
            <a:ext cx="928694" cy="7143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V="1">
            <a:off x="5500694" y="2714620"/>
            <a:ext cx="1071570" cy="64294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6200000" flipV="1">
            <a:off x="6465107" y="2678901"/>
            <a:ext cx="1071570" cy="7143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7643834" y="1714488"/>
            <a:ext cx="928694" cy="15716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3786182" y="2357430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572132" y="1142984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причины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5572132" y="3786190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Факты, аргументы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7786710" y="2000240"/>
            <a:ext cx="1357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</TotalTime>
  <Words>192</Words>
  <Application>Microsoft Office PowerPoint</Application>
  <PresentationFormat>Экран (4:3)</PresentationFormat>
  <Paragraphs>49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       Победители конкурса есть в разных частях России. Список уже большой, включающий в себя Калининград, Челябинск, Армавир и даже Нурлат, находящийся в Татарстане, а также множество других городов. Все этого говорит о том, что учителя из любого уголка страны могут составить конкуренцию московским педагогам. Это же касается и предметных дисциплин. Среди победителей есть как математики с химиками и физиками, так и филологи с биологами, обществоведами и учителями музыки. Все они говорят, что даже без победы участие в этом конкурсе полезно — оно дает профессиональный рост, что не так просто получить даже из самой качественной методической литературы. Победа в конкурсе лишь является частью процесса становления педагога, говорящая о том, что учитель уже стал хорошим профессионалом.    </vt:lpstr>
      <vt:lpstr>Слайд 3</vt:lpstr>
      <vt:lpstr>Слайд 4</vt:lpstr>
      <vt:lpstr>      Соотношение людей с разными видами памяти:  аудиалы и кинестетики- 20%  визуалы-80%</vt:lpstr>
      <vt:lpstr>Fishbone  как метод           визуализации знаний</vt:lpstr>
      <vt:lpstr>Fishbone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Школа</cp:lastModifiedBy>
  <cp:revision>59</cp:revision>
  <dcterms:created xsi:type="dcterms:W3CDTF">2019-02-22T16:33:47Z</dcterms:created>
  <dcterms:modified xsi:type="dcterms:W3CDTF">2002-03-19T06:00:34Z</dcterms:modified>
</cp:coreProperties>
</file>